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Open Sauce Bold" charset="1" panose="00000800000000000000"/>
      <p:regular r:id="rId13"/>
    </p:embeddedFont>
    <p:embeddedFont>
      <p:font typeface="Open Sauce" charset="1" panose="00000500000000000000"/>
      <p:regular r:id="rId14"/>
    </p:embeddedFont>
    <p:embeddedFont>
      <p:font typeface="League Spartan" charset="1" panose="00000800000000000000"/>
      <p:regular r:id="rId15"/>
    </p:embeddedFont>
    <p:embeddedFont>
      <p:font typeface="Poppins" charset="1" panose="00000500000000000000"/>
      <p:regular r:id="rId16"/>
    </p:embeddedFont>
    <p:embeddedFont>
      <p:font typeface="Playfair Display Bold" charset="1" panose="000008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807521"/>
            <a:ext cx="12511948" cy="6100458"/>
            <a:chOff x="0" y="0"/>
            <a:chExt cx="3295328" cy="160670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95328" cy="1606705"/>
            </a:xfrm>
            <a:custGeom>
              <a:avLst/>
              <a:gdLst/>
              <a:ahLst/>
              <a:cxnLst/>
              <a:rect r="r" b="b" t="t" l="l"/>
              <a:pathLst>
                <a:path h="1606705" w="3295328">
                  <a:moveTo>
                    <a:pt x="0" y="0"/>
                  </a:moveTo>
                  <a:lnTo>
                    <a:pt x="3295328" y="0"/>
                  </a:lnTo>
                  <a:lnTo>
                    <a:pt x="3295328" y="1606705"/>
                  </a:lnTo>
                  <a:lnTo>
                    <a:pt x="0" y="1606705"/>
                  </a:lnTo>
                  <a:close/>
                </a:path>
              </a:pathLst>
            </a:custGeom>
            <a:solidFill>
              <a:srgbClr val="000000">
                <a:alpha val="3686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3295328" cy="16638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46314" y="3892350"/>
            <a:ext cx="614749" cy="6147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61063" y="2948575"/>
            <a:ext cx="307374" cy="30737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28476" y="-329996"/>
            <a:ext cx="1235676" cy="475407"/>
            <a:chOff x="0" y="0"/>
            <a:chExt cx="325445" cy="12521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5445" cy="125210"/>
            </a:xfrm>
            <a:custGeom>
              <a:avLst/>
              <a:gdLst/>
              <a:ahLst/>
              <a:cxnLst/>
              <a:rect r="r" b="b" t="t" l="l"/>
              <a:pathLst>
                <a:path h="125210" w="325445">
                  <a:moveTo>
                    <a:pt x="0" y="0"/>
                  </a:moveTo>
                  <a:lnTo>
                    <a:pt x="325445" y="0"/>
                  </a:lnTo>
                  <a:lnTo>
                    <a:pt x="325445" y="125210"/>
                  </a:lnTo>
                  <a:lnTo>
                    <a:pt x="0" y="1252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325445" cy="182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164486" y="2609537"/>
            <a:ext cx="2952234" cy="678077"/>
            <a:chOff x="0" y="0"/>
            <a:chExt cx="3936312" cy="904103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3936312" cy="904103"/>
              <a:chOff x="0" y="0"/>
              <a:chExt cx="777543" cy="178588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777543" cy="178588"/>
              </a:xfrm>
              <a:custGeom>
                <a:avLst/>
                <a:gdLst/>
                <a:ahLst/>
                <a:cxnLst/>
                <a:rect r="r" b="b" t="t" l="l"/>
                <a:pathLst>
                  <a:path h="178588" w="777543">
                    <a:moveTo>
                      <a:pt x="89294" y="0"/>
                    </a:moveTo>
                    <a:lnTo>
                      <a:pt x="688249" y="0"/>
                    </a:lnTo>
                    <a:cubicBezTo>
                      <a:pt x="711931" y="0"/>
                      <a:pt x="734644" y="9408"/>
                      <a:pt x="751389" y="26154"/>
                    </a:cubicBezTo>
                    <a:cubicBezTo>
                      <a:pt x="768135" y="42900"/>
                      <a:pt x="777543" y="65612"/>
                      <a:pt x="777543" y="89294"/>
                    </a:cubicBezTo>
                    <a:lnTo>
                      <a:pt x="777543" y="89294"/>
                    </a:lnTo>
                    <a:cubicBezTo>
                      <a:pt x="777543" y="138610"/>
                      <a:pt x="737565" y="178588"/>
                      <a:pt x="688249" y="178588"/>
                    </a:cubicBezTo>
                    <a:lnTo>
                      <a:pt x="89294" y="178588"/>
                    </a:lnTo>
                    <a:cubicBezTo>
                      <a:pt x="65612" y="178588"/>
                      <a:pt x="42900" y="169180"/>
                      <a:pt x="26154" y="152435"/>
                    </a:cubicBezTo>
                    <a:cubicBezTo>
                      <a:pt x="9408" y="135689"/>
                      <a:pt x="0" y="112976"/>
                      <a:pt x="0" y="89294"/>
                    </a:cubicBezTo>
                    <a:lnTo>
                      <a:pt x="0" y="89294"/>
                    </a:lnTo>
                    <a:cubicBezTo>
                      <a:pt x="0" y="65612"/>
                      <a:pt x="9408" y="42900"/>
                      <a:pt x="26154" y="26154"/>
                    </a:cubicBezTo>
                    <a:cubicBezTo>
                      <a:pt x="42900" y="9408"/>
                      <a:pt x="65612" y="0"/>
                      <a:pt x="89294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57150"/>
                <a:ext cx="777543" cy="23573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520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558170" y="185802"/>
              <a:ext cx="2819971" cy="4943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187"/>
                </a:lnSpc>
              </a:pPr>
              <a:r>
                <a:rPr lang="en-US" b="true" sz="2276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WeatherWise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328321" y="5973942"/>
            <a:ext cx="9964988" cy="338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7"/>
              </a:lnSpc>
            </a:pPr>
            <a:r>
              <a:rPr lang="en-US" sz="203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to Predict Supply Surplus and Deficits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64486" y="3646308"/>
            <a:ext cx="11219660" cy="2365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1"/>
              </a:lnSpc>
            </a:pPr>
            <a:r>
              <a:rPr lang="en-US" sz="6365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AI POWERED</a:t>
            </a:r>
            <a:r>
              <a:rPr lang="en-US" sz="6365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6365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INVENTORY SCHEDULING APP USING WEATHER DATA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8476" y="-329996"/>
            <a:ext cx="1235676" cy="475407"/>
            <a:chOff x="0" y="0"/>
            <a:chExt cx="325445" cy="125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5445" cy="125210"/>
            </a:xfrm>
            <a:custGeom>
              <a:avLst/>
              <a:gdLst/>
              <a:ahLst/>
              <a:cxnLst/>
              <a:rect r="r" b="b" t="t" l="l"/>
              <a:pathLst>
                <a:path h="125210" w="325445">
                  <a:moveTo>
                    <a:pt x="0" y="0"/>
                  </a:moveTo>
                  <a:lnTo>
                    <a:pt x="325445" y="0"/>
                  </a:lnTo>
                  <a:lnTo>
                    <a:pt x="325445" y="125210"/>
                  </a:lnTo>
                  <a:lnTo>
                    <a:pt x="0" y="12521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5445" cy="182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380799" y="1796666"/>
            <a:ext cx="614749" cy="6147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995548" y="1489292"/>
            <a:ext cx="307374" cy="30737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6B8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1302922" y="1950353"/>
            <a:ext cx="4491990" cy="6737985"/>
            <a:chOff x="0" y="0"/>
            <a:chExt cx="6350000" cy="9525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84429" t="0" r="-40711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5112307" y="3314276"/>
            <a:ext cx="1365210" cy="136521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5408254" y="3692388"/>
            <a:ext cx="773317" cy="608987"/>
          </a:xfrm>
          <a:custGeom>
            <a:avLst/>
            <a:gdLst/>
            <a:ahLst/>
            <a:cxnLst/>
            <a:rect r="r" b="b" t="t" l="l"/>
            <a:pathLst>
              <a:path h="608987" w="773317">
                <a:moveTo>
                  <a:pt x="0" y="0"/>
                </a:moveTo>
                <a:lnTo>
                  <a:pt x="773317" y="0"/>
                </a:lnTo>
                <a:lnTo>
                  <a:pt x="773317" y="608987"/>
                </a:lnTo>
                <a:lnTo>
                  <a:pt x="0" y="6089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6023002" y="8336177"/>
            <a:ext cx="614749" cy="61474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5794912" y="8950926"/>
            <a:ext cx="307374" cy="307374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6B88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35670" y="1961844"/>
            <a:ext cx="3496878" cy="357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7"/>
              </a:lnSpc>
            </a:pPr>
            <a:r>
              <a:rPr lang="en-US" sz="203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WeatherWise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2875605"/>
            <a:ext cx="7007696" cy="1215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0"/>
              </a:lnSpc>
            </a:pPr>
            <a:r>
              <a:rPr lang="en-US" b="true" sz="4864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ESTABLISH THE PROBLEM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91007" y="4463721"/>
            <a:ext cx="8954481" cy="212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154" indent="-219577" lvl="1">
              <a:lnSpc>
                <a:spcPts val="2847"/>
              </a:lnSpc>
              <a:buFont typeface="Arial"/>
              <a:buChar char="•"/>
            </a:pPr>
            <a:r>
              <a:rPr lang="en-US" sz="203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Retailers struggle with demand forecasting due to unpredictable weather.</a:t>
            </a:r>
          </a:p>
          <a:p>
            <a:pPr algn="l" marL="439154" indent="-219577" lvl="1">
              <a:lnSpc>
                <a:spcPts val="2847"/>
              </a:lnSpc>
              <a:buFont typeface="Arial"/>
              <a:buChar char="•"/>
            </a:pPr>
            <a:r>
              <a:rPr lang="en-US" sz="203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Small shops face inventory mismanagement and risk of data loss/tampering.</a:t>
            </a:r>
          </a:p>
          <a:p>
            <a:pPr algn="l" marL="439154" indent="-219577" lvl="1">
              <a:lnSpc>
                <a:spcPts val="2847"/>
              </a:lnSpc>
              <a:buFont typeface="Arial"/>
              <a:buChar char="•"/>
            </a:pPr>
            <a:r>
              <a:rPr lang="en-US" sz="203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Missed opportunities = lost sales (e.g., umbrellas in rain, cold drinks in hot weather).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51265" y="-241827"/>
            <a:ext cx="1235676" cy="475407"/>
            <a:chOff x="0" y="0"/>
            <a:chExt cx="325445" cy="125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5445" cy="125210"/>
            </a:xfrm>
            <a:custGeom>
              <a:avLst/>
              <a:gdLst/>
              <a:ahLst/>
              <a:cxnLst/>
              <a:rect r="r" b="b" t="t" l="l"/>
              <a:pathLst>
                <a:path h="125210" w="325445">
                  <a:moveTo>
                    <a:pt x="0" y="0"/>
                  </a:moveTo>
                  <a:lnTo>
                    <a:pt x="325445" y="0"/>
                  </a:lnTo>
                  <a:lnTo>
                    <a:pt x="325445" y="125210"/>
                  </a:lnTo>
                  <a:lnTo>
                    <a:pt x="0" y="1252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5445" cy="182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380799" y="1796666"/>
            <a:ext cx="614749" cy="6147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995548" y="1489292"/>
            <a:ext cx="307374" cy="30737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6B8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1302922" y="1950353"/>
            <a:ext cx="4491990" cy="6737985"/>
            <a:chOff x="0" y="0"/>
            <a:chExt cx="6350000" cy="9525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95985" t="0" r="-95985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5112307" y="3314276"/>
            <a:ext cx="1365210" cy="136521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5408254" y="3692388"/>
            <a:ext cx="773317" cy="608987"/>
          </a:xfrm>
          <a:custGeom>
            <a:avLst/>
            <a:gdLst/>
            <a:ahLst/>
            <a:cxnLst/>
            <a:rect r="r" b="b" t="t" l="l"/>
            <a:pathLst>
              <a:path h="608987" w="773317">
                <a:moveTo>
                  <a:pt x="0" y="0"/>
                </a:moveTo>
                <a:lnTo>
                  <a:pt x="773317" y="0"/>
                </a:lnTo>
                <a:lnTo>
                  <a:pt x="773317" y="608987"/>
                </a:lnTo>
                <a:lnTo>
                  <a:pt x="0" y="6089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6023002" y="8336177"/>
            <a:ext cx="614749" cy="61474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5794912" y="8950926"/>
            <a:ext cx="307374" cy="307374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6B88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43381" y="3173126"/>
            <a:ext cx="9322738" cy="68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7"/>
              </a:lnSpc>
            </a:pPr>
            <a:r>
              <a:rPr lang="en-US" sz="536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THE SOLUTION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43381" y="4830627"/>
            <a:ext cx="9293377" cy="3529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154" indent="-219577" lvl="1">
              <a:lnSpc>
                <a:spcPts val="2847"/>
              </a:lnSpc>
              <a:buFont typeface="Arial"/>
              <a:buChar char="•"/>
            </a:pPr>
            <a:r>
              <a:rPr lang="en-US" sz="203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Uses AI and weather forecasts to predict which products will be in demand.</a:t>
            </a:r>
          </a:p>
          <a:p>
            <a:pPr algn="l" marL="439154" indent="-219577" lvl="1">
              <a:lnSpc>
                <a:spcPts val="2847"/>
              </a:lnSpc>
              <a:buFont typeface="Arial"/>
              <a:buChar char="•"/>
            </a:pPr>
            <a:r>
              <a:rPr lang="en-US" sz="203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Provides real-time product recommendations to both retailers and customers.</a:t>
            </a:r>
          </a:p>
          <a:p>
            <a:pPr algn="l" marL="439154" indent="-219577" lvl="1">
              <a:lnSpc>
                <a:spcPts val="2847"/>
              </a:lnSpc>
              <a:buFont typeface="Arial"/>
              <a:buChar char="•"/>
            </a:pPr>
            <a:r>
              <a:rPr lang="en-US" sz="203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Built with robust security features, including data encryption and role-based access to ensure only authorized users handle sensitive information.</a:t>
            </a:r>
          </a:p>
          <a:p>
            <a:pPr algn="l" marL="439154" indent="-219577" lvl="1">
              <a:lnSpc>
                <a:spcPts val="2847"/>
              </a:lnSpc>
              <a:buFont typeface="Arial"/>
              <a:buChar char="•"/>
            </a:pPr>
            <a:r>
              <a:rPr lang="en-US" sz="203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Designed to be user-friendly so even small business owners with limited technical knowledge can benefit.</a:t>
            </a:r>
          </a:p>
          <a:p>
            <a:pPr algn="l">
              <a:lnSpc>
                <a:spcPts val="2847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5201" y="2073839"/>
            <a:ext cx="591913" cy="59191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57114" y="1777882"/>
            <a:ext cx="295956" cy="29595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6B8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53070" y="2221817"/>
            <a:ext cx="4325129" cy="6487693"/>
            <a:chOff x="0" y="0"/>
            <a:chExt cx="6350000" cy="9525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83333" t="0" r="-83333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220951" y="3535075"/>
            <a:ext cx="1314497" cy="131449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505904" y="3899141"/>
            <a:ext cx="744591" cy="586366"/>
          </a:xfrm>
          <a:custGeom>
            <a:avLst/>
            <a:gdLst/>
            <a:ahLst/>
            <a:cxnLst/>
            <a:rect r="r" b="b" t="t" l="l"/>
            <a:pathLst>
              <a:path h="586366" w="744591">
                <a:moveTo>
                  <a:pt x="0" y="0"/>
                </a:moveTo>
                <a:lnTo>
                  <a:pt x="744591" y="0"/>
                </a:lnTo>
                <a:lnTo>
                  <a:pt x="744591" y="586366"/>
                </a:lnTo>
                <a:lnTo>
                  <a:pt x="0" y="5863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6097817" y="8370431"/>
            <a:ext cx="591913" cy="59191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878199" y="8962344"/>
            <a:ext cx="295956" cy="29595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6B88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251265" y="-241827"/>
            <a:ext cx="1235676" cy="475407"/>
            <a:chOff x="0" y="0"/>
            <a:chExt cx="325445" cy="12521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25445" cy="125210"/>
            </a:xfrm>
            <a:custGeom>
              <a:avLst/>
              <a:gdLst/>
              <a:ahLst/>
              <a:cxnLst/>
              <a:rect r="r" b="b" t="t" l="l"/>
              <a:pathLst>
                <a:path h="125210" w="325445">
                  <a:moveTo>
                    <a:pt x="0" y="0"/>
                  </a:moveTo>
                  <a:lnTo>
                    <a:pt x="325445" y="0"/>
                  </a:lnTo>
                  <a:lnTo>
                    <a:pt x="325445" y="125210"/>
                  </a:lnTo>
                  <a:lnTo>
                    <a:pt x="0" y="12521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325445" cy="182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085382" y="4192324"/>
            <a:ext cx="4085112" cy="5065976"/>
            <a:chOff x="0" y="0"/>
            <a:chExt cx="1075914" cy="133424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75914" cy="1334249"/>
            </a:xfrm>
            <a:custGeom>
              <a:avLst/>
              <a:gdLst/>
              <a:ahLst/>
              <a:cxnLst/>
              <a:rect r="r" b="b" t="t" l="l"/>
              <a:pathLst>
                <a:path h="1334249" w="1075914">
                  <a:moveTo>
                    <a:pt x="96653" y="0"/>
                  </a:moveTo>
                  <a:lnTo>
                    <a:pt x="979261" y="0"/>
                  </a:lnTo>
                  <a:cubicBezTo>
                    <a:pt x="1004895" y="0"/>
                    <a:pt x="1029479" y="10183"/>
                    <a:pt x="1047605" y="28309"/>
                  </a:cubicBezTo>
                  <a:cubicBezTo>
                    <a:pt x="1065731" y="46435"/>
                    <a:pt x="1075914" y="71019"/>
                    <a:pt x="1075914" y="96653"/>
                  </a:cubicBezTo>
                  <a:lnTo>
                    <a:pt x="1075914" y="1237596"/>
                  </a:lnTo>
                  <a:cubicBezTo>
                    <a:pt x="1075914" y="1290976"/>
                    <a:pt x="1032641" y="1334249"/>
                    <a:pt x="979261" y="1334249"/>
                  </a:cubicBezTo>
                  <a:lnTo>
                    <a:pt x="96653" y="1334249"/>
                  </a:lnTo>
                  <a:cubicBezTo>
                    <a:pt x="43273" y="1334249"/>
                    <a:pt x="0" y="1290976"/>
                    <a:pt x="0" y="1237596"/>
                  </a:cubicBezTo>
                  <a:lnTo>
                    <a:pt x="0" y="96653"/>
                  </a:lnTo>
                  <a:cubicBezTo>
                    <a:pt x="0" y="43273"/>
                    <a:pt x="43273" y="0"/>
                    <a:pt x="9665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1075914" cy="1391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557835" y="4192324"/>
            <a:ext cx="4085112" cy="5065976"/>
            <a:chOff x="0" y="0"/>
            <a:chExt cx="1075914" cy="133424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75914" cy="1334249"/>
            </a:xfrm>
            <a:custGeom>
              <a:avLst/>
              <a:gdLst/>
              <a:ahLst/>
              <a:cxnLst/>
              <a:rect r="r" b="b" t="t" l="l"/>
              <a:pathLst>
                <a:path h="1334249" w="1075914">
                  <a:moveTo>
                    <a:pt x="96653" y="0"/>
                  </a:moveTo>
                  <a:lnTo>
                    <a:pt x="979261" y="0"/>
                  </a:lnTo>
                  <a:cubicBezTo>
                    <a:pt x="1004895" y="0"/>
                    <a:pt x="1029479" y="10183"/>
                    <a:pt x="1047605" y="28309"/>
                  </a:cubicBezTo>
                  <a:cubicBezTo>
                    <a:pt x="1065731" y="46435"/>
                    <a:pt x="1075914" y="71019"/>
                    <a:pt x="1075914" y="96653"/>
                  </a:cubicBezTo>
                  <a:lnTo>
                    <a:pt x="1075914" y="1237596"/>
                  </a:lnTo>
                  <a:cubicBezTo>
                    <a:pt x="1075914" y="1290976"/>
                    <a:pt x="1032641" y="1334249"/>
                    <a:pt x="979261" y="1334249"/>
                  </a:cubicBezTo>
                  <a:lnTo>
                    <a:pt x="96653" y="1334249"/>
                  </a:lnTo>
                  <a:cubicBezTo>
                    <a:pt x="43273" y="1334249"/>
                    <a:pt x="0" y="1290976"/>
                    <a:pt x="0" y="1237596"/>
                  </a:cubicBezTo>
                  <a:lnTo>
                    <a:pt x="0" y="96653"/>
                  </a:lnTo>
                  <a:cubicBezTo>
                    <a:pt x="0" y="43273"/>
                    <a:pt x="43273" y="0"/>
                    <a:pt x="96653" y="0"/>
                  </a:cubicBezTo>
                  <a:close/>
                </a:path>
              </a:pathLst>
            </a:custGeom>
            <a:solidFill>
              <a:srgbClr val="C3D7E2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1075914" cy="1391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8085382" y="3113151"/>
            <a:ext cx="8557565" cy="78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97"/>
              </a:lnSpc>
            </a:pPr>
            <a:r>
              <a:rPr lang="en-US" sz="6143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THE BENEFIT/VALUE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522989" y="4519696"/>
            <a:ext cx="2989431" cy="4726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Better Inventory Decisions: Retailers can order the right products at the right time, reducing waste and increasing profit margins.</a:t>
            </a:r>
          </a:p>
          <a:p>
            <a:pPr algn="l">
              <a:lnSpc>
                <a:spcPts val="2520"/>
              </a:lnSpc>
            </a:pPr>
          </a:p>
          <a:p>
            <a:pPr algn="l" marL="388620" indent="-194310" lvl="1">
              <a:lnSpc>
                <a:spcPts val="2520"/>
              </a:lnSpc>
              <a:spcBef>
                <a:spcPct val="0"/>
              </a:spcBef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Security &amp; Reliability: Encrypted, role-based system protects sensitive sales and customer data.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12990812" y="4519696"/>
            <a:ext cx="3477596" cy="4097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Improved Customer Experience: Personalized suggestions improve customer satisfaction and loyalty.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</a:p>
          <a:p>
            <a:pPr algn="l" marL="388620" indent="-194310" lvl="1">
              <a:lnSpc>
                <a:spcPts val="2520"/>
              </a:lnSpc>
              <a:spcBef>
                <a:spcPct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Demand-Supply Alignment: Stock levels match customer needs, ensuring retailers stay competitive and responsive to trends.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096636" y="2847779"/>
            <a:ext cx="8162664" cy="4591441"/>
            <a:chOff x="0" y="0"/>
            <a:chExt cx="1128903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761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1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l="0" t="-16117" r="0" b="-1611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221877" y="2694092"/>
            <a:ext cx="614749" cy="61474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836626" y="2386718"/>
            <a:ext cx="307374" cy="30737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6B88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87285" y="7248306"/>
            <a:ext cx="614749" cy="61474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059195" y="7863054"/>
            <a:ext cx="307374" cy="30737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6B88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90506" y="3953422"/>
            <a:ext cx="1317794" cy="689309"/>
            <a:chOff x="0" y="0"/>
            <a:chExt cx="451023" cy="23592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51023" cy="235920"/>
            </a:xfrm>
            <a:custGeom>
              <a:avLst/>
              <a:gdLst/>
              <a:ahLst/>
              <a:cxnLst/>
              <a:rect r="r" b="b" t="t" l="l"/>
              <a:pathLst>
                <a:path h="235920" w="451023">
                  <a:moveTo>
                    <a:pt x="117960" y="0"/>
                  </a:moveTo>
                  <a:lnTo>
                    <a:pt x="333063" y="0"/>
                  </a:lnTo>
                  <a:cubicBezTo>
                    <a:pt x="398210" y="0"/>
                    <a:pt x="451023" y="52813"/>
                    <a:pt x="451023" y="117960"/>
                  </a:cubicBezTo>
                  <a:lnTo>
                    <a:pt x="451023" y="117960"/>
                  </a:lnTo>
                  <a:cubicBezTo>
                    <a:pt x="451023" y="149245"/>
                    <a:pt x="438595" y="179249"/>
                    <a:pt x="416473" y="201371"/>
                  </a:cubicBezTo>
                  <a:cubicBezTo>
                    <a:pt x="394351" y="223492"/>
                    <a:pt x="364348" y="235920"/>
                    <a:pt x="333063" y="235920"/>
                  </a:cubicBezTo>
                  <a:lnTo>
                    <a:pt x="117960" y="235920"/>
                  </a:lnTo>
                  <a:cubicBezTo>
                    <a:pt x="52813" y="235920"/>
                    <a:pt x="0" y="183108"/>
                    <a:pt x="0" y="117960"/>
                  </a:cubicBezTo>
                  <a:lnTo>
                    <a:pt x="0" y="117960"/>
                  </a:lnTo>
                  <a:cubicBezTo>
                    <a:pt x="0" y="52813"/>
                    <a:pt x="52813" y="0"/>
                    <a:pt x="11796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451023" cy="293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251265" y="-241827"/>
            <a:ext cx="1235676" cy="475407"/>
            <a:chOff x="0" y="0"/>
            <a:chExt cx="325445" cy="12521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25445" cy="125210"/>
            </a:xfrm>
            <a:custGeom>
              <a:avLst/>
              <a:gdLst/>
              <a:ahLst/>
              <a:cxnLst/>
              <a:rect r="r" b="b" t="t" l="l"/>
              <a:pathLst>
                <a:path h="125210" w="325445">
                  <a:moveTo>
                    <a:pt x="0" y="0"/>
                  </a:moveTo>
                  <a:lnTo>
                    <a:pt x="325445" y="0"/>
                  </a:lnTo>
                  <a:lnTo>
                    <a:pt x="325445" y="125210"/>
                  </a:lnTo>
                  <a:lnTo>
                    <a:pt x="0" y="12521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325445" cy="182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2225770"/>
            <a:ext cx="7007696" cy="1496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19"/>
              </a:lnSpc>
            </a:pPr>
            <a:r>
              <a:rPr lang="en-US" sz="595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WHAT M</a:t>
            </a:r>
            <a:r>
              <a:rPr lang="en-US" b="true" sz="595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AKES US DIFFERENT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028700" y="4874339"/>
            <a:ext cx="6869796" cy="1562961"/>
            <a:chOff x="0" y="0"/>
            <a:chExt cx="9159727" cy="2083948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-28575"/>
              <a:ext cx="9159727" cy="7820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53"/>
                </a:lnSpc>
              </a:pPr>
              <a:r>
                <a:rPr lang="en-US" sz="1752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Unlike typical retail systems, this combines three powerful functions in one: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985610"/>
              <a:ext cx="7451053" cy="10983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45439" indent="-172720" lvl="1">
                <a:lnSpc>
                  <a:spcPts val="2239"/>
                </a:lnSpc>
                <a:buAutoNum type="arabicPeriod" startAt="1"/>
              </a:pPr>
              <a:r>
                <a:rPr lang="en-US" sz="15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Weather Forecasting</a:t>
              </a:r>
            </a:p>
            <a:p>
              <a:pPr algn="l" marL="345439" indent="-172720" lvl="1">
                <a:lnSpc>
                  <a:spcPts val="2239"/>
                </a:lnSpc>
                <a:buAutoNum type="arabicPeriod" startAt="1"/>
              </a:pPr>
              <a:r>
                <a:rPr lang="en-US" sz="15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Demand Prediction</a:t>
              </a:r>
            </a:p>
            <a:p>
              <a:pPr algn="l" marL="345439" indent="-172720" lvl="1">
                <a:lnSpc>
                  <a:spcPts val="2239"/>
                </a:lnSpc>
                <a:spcBef>
                  <a:spcPct val="0"/>
                </a:spcBef>
                <a:buAutoNum type="arabicPeriod" startAt="1"/>
              </a:pPr>
              <a:r>
                <a:rPr lang="en-US" sz="15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Recommendation Engine</a:t>
              </a: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049403" y="6789933"/>
            <a:ext cx="6869796" cy="2117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78312" indent="-189156" lvl="1">
              <a:lnSpc>
                <a:spcPts val="2453"/>
              </a:lnSpc>
              <a:buFont typeface="Arial"/>
              <a:buChar char="•"/>
            </a:pPr>
            <a:r>
              <a:rPr lang="en-US" sz="1752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Specifically designed for small and medium retailers who often lack advanced systems.</a:t>
            </a:r>
          </a:p>
          <a:p>
            <a:pPr algn="l" marL="378312" indent="-189156" lvl="1">
              <a:lnSpc>
                <a:spcPts val="2453"/>
              </a:lnSpc>
              <a:buFont typeface="Arial"/>
              <a:buChar char="•"/>
            </a:pPr>
            <a:r>
              <a:rPr lang="en-US" sz="1752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Affordable and easy to use → no need for expensive IT teams.</a:t>
            </a:r>
          </a:p>
          <a:p>
            <a:pPr algn="l" marL="378312" indent="-189156" lvl="1">
              <a:lnSpc>
                <a:spcPts val="2453"/>
              </a:lnSpc>
              <a:buFont typeface="Arial"/>
              <a:buChar char="•"/>
            </a:pPr>
            <a:r>
              <a:rPr lang="en-US" sz="1752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Security-first approach: Data protection is integrated from the start, not added later as an afterthought.</a:t>
            </a:r>
          </a:p>
          <a:p>
            <a:pPr algn="l">
              <a:lnSpc>
                <a:spcPts val="2453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73719" y="0"/>
            <a:ext cx="1235676" cy="271679"/>
            <a:chOff x="0" y="0"/>
            <a:chExt cx="325445" cy="715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5445" cy="71553"/>
            </a:xfrm>
            <a:custGeom>
              <a:avLst/>
              <a:gdLst/>
              <a:ahLst/>
              <a:cxnLst/>
              <a:rect r="r" b="b" t="t" l="l"/>
              <a:pathLst>
                <a:path h="71553" w="325445">
                  <a:moveTo>
                    <a:pt x="0" y="0"/>
                  </a:moveTo>
                  <a:lnTo>
                    <a:pt x="325445" y="0"/>
                  </a:lnTo>
                  <a:lnTo>
                    <a:pt x="325445" y="71553"/>
                  </a:lnTo>
                  <a:lnTo>
                    <a:pt x="0" y="71553"/>
                  </a:lnTo>
                  <a:close/>
                </a:path>
              </a:pathLst>
            </a:custGeom>
            <a:solidFill>
              <a:srgbClr val="FDE22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5445" cy="1287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7749432" y="3481824"/>
            <a:ext cx="10022955" cy="4009182"/>
            <a:chOff x="0" y="0"/>
            <a:chExt cx="6350000" cy="254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2"/>
              <a:stretch>
                <a:fillRect l="0" t="-33281" r="0" b="-33281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8939912" y="6681887"/>
            <a:ext cx="1418215" cy="141821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E22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321103" y="7044028"/>
            <a:ext cx="693931" cy="693931"/>
          </a:xfrm>
          <a:custGeom>
            <a:avLst/>
            <a:gdLst/>
            <a:ahLst/>
            <a:cxnLst/>
            <a:rect r="r" b="b" t="t" l="l"/>
            <a:pathLst>
              <a:path h="693931" w="693931">
                <a:moveTo>
                  <a:pt x="0" y="0"/>
                </a:moveTo>
                <a:lnTo>
                  <a:pt x="693932" y="0"/>
                </a:lnTo>
                <a:lnTo>
                  <a:pt x="693932" y="693932"/>
                </a:lnTo>
                <a:lnTo>
                  <a:pt x="0" y="6939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268869" y="6629265"/>
            <a:ext cx="2764824" cy="678003"/>
            <a:chOff x="0" y="0"/>
            <a:chExt cx="3686432" cy="904004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3686432" cy="904004"/>
              <a:chOff x="0" y="0"/>
              <a:chExt cx="728184" cy="178569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728184" cy="178569"/>
              </a:xfrm>
              <a:custGeom>
                <a:avLst/>
                <a:gdLst/>
                <a:ahLst/>
                <a:cxnLst/>
                <a:rect r="r" b="b" t="t" l="l"/>
                <a:pathLst>
                  <a:path h="178569" w="728184">
                    <a:moveTo>
                      <a:pt x="89284" y="0"/>
                    </a:moveTo>
                    <a:lnTo>
                      <a:pt x="638900" y="0"/>
                    </a:lnTo>
                    <a:cubicBezTo>
                      <a:pt x="688210" y="0"/>
                      <a:pt x="728184" y="39974"/>
                      <a:pt x="728184" y="89284"/>
                    </a:cubicBezTo>
                    <a:lnTo>
                      <a:pt x="728184" y="89284"/>
                    </a:lnTo>
                    <a:cubicBezTo>
                      <a:pt x="728184" y="138595"/>
                      <a:pt x="688210" y="178569"/>
                      <a:pt x="638900" y="178569"/>
                    </a:cubicBezTo>
                    <a:lnTo>
                      <a:pt x="89284" y="178569"/>
                    </a:lnTo>
                    <a:cubicBezTo>
                      <a:pt x="39974" y="178569"/>
                      <a:pt x="0" y="138595"/>
                      <a:pt x="0" y="89284"/>
                    </a:cubicBezTo>
                    <a:lnTo>
                      <a:pt x="0" y="89284"/>
                    </a:lnTo>
                    <a:cubicBezTo>
                      <a:pt x="0" y="39974"/>
                      <a:pt x="39974" y="0"/>
                      <a:pt x="89284" y="0"/>
                    </a:cubicBezTo>
                    <a:close/>
                  </a:path>
                </a:pathLst>
              </a:custGeom>
              <a:solidFill>
                <a:srgbClr val="FDE22F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57150"/>
                <a:ext cx="728184" cy="23571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520"/>
                  </a:lnSpc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0" y="162393"/>
              <a:ext cx="3686432" cy="524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8"/>
                </a:lnSpc>
              </a:pPr>
              <a:r>
                <a:rPr lang="en-US" sz="232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WeatherWise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06743" y="2202368"/>
            <a:ext cx="9170433" cy="1692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95"/>
              </a:lnSpc>
            </a:pPr>
            <a:r>
              <a:rPr lang="en-US" sz="4578" b="true">
                <a:solidFill>
                  <a:srgbClr val="CEEBFA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“We help retailers stay </a:t>
            </a:r>
            <a:r>
              <a:rPr lang="en-US" b="true" sz="4578">
                <a:solidFill>
                  <a:srgbClr val="CEEBFA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one step ahead of the weather—and their customers.”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6743" y="4441783"/>
            <a:ext cx="6542689" cy="158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CEEBFA"/>
                </a:solidFill>
                <a:latin typeface="Poppins"/>
                <a:ea typeface="Poppins"/>
                <a:cs typeface="Poppins"/>
                <a:sym typeface="Poppins"/>
              </a:rPr>
              <a:t>With this system, small shops can compete on a level playing field with larger retailers.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CEEBFA"/>
                </a:solidFill>
                <a:latin typeface="Poppins"/>
                <a:ea typeface="Poppins"/>
                <a:cs typeface="Poppins"/>
                <a:sym typeface="Poppins"/>
              </a:rPr>
              <a:t>Smarter inventory = higher profits.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CEEBFA"/>
                </a:solidFill>
                <a:latin typeface="Poppins"/>
                <a:ea typeface="Poppins"/>
                <a:cs typeface="Poppins"/>
                <a:sym typeface="Poppins"/>
              </a:rPr>
              <a:t>Stronger security = peace of mind.</a:t>
            </a:r>
          </a:p>
          <a:p>
            <a:pPr algn="l" marL="388620" indent="-194310" lvl="1">
              <a:lnSpc>
                <a:spcPts val="2520"/>
              </a:lnSpc>
              <a:spcBef>
                <a:spcPct val="0"/>
              </a:spcBef>
              <a:buFont typeface="Arial"/>
              <a:buChar char="•"/>
            </a:pPr>
            <a:r>
              <a:rPr lang="en-US" sz="1800">
                <a:solidFill>
                  <a:srgbClr val="CEEBFA"/>
                </a:solidFill>
                <a:latin typeface="Poppins"/>
                <a:ea typeface="Poppins"/>
                <a:cs typeface="Poppins"/>
                <a:sym typeface="Poppins"/>
              </a:rPr>
              <a:t>Personalized recommendations = loyal customers.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965421" y="2071666"/>
            <a:ext cx="7882102" cy="6143667"/>
            <a:chOff x="0" y="0"/>
            <a:chExt cx="10509469" cy="819155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7261" t="0" r="7261" b="0"/>
            <a:stretch>
              <a:fillRect/>
            </a:stretch>
          </p:blipFill>
          <p:spPr>
            <a:xfrm flipH="false" flipV="false">
              <a:off x="0" y="0"/>
              <a:ext cx="10509469" cy="819155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6073719" y="0"/>
            <a:ext cx="1235676" cy="271679"/>
            <a:chOff x="0" y="0"/>
            <a:chExt cx="325445" cy="715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5445" cy="71553"/>
            </a:xfrm>
            <a:custGeom>
              <a:avLst/>
              <a:gdLst/>
              <a:ahLst/>
              <a:cxnLst/>
              <a:rect r="r" b="b" t="t" l="l"/>
              <a:pathLst>
                <a:path h="71553" w="325445">
                  <a:moveTo>
                    <a:pt x="0" y="0"/>
                  </a:moveTo>
                  <a:lnTo>
                    <a:pt x="325445" y="0"/>
                  </a:lnTo>
                  <a:lnTo>
                    <a:pt x="325445" y="71553"/>
                  </a:lnTo>
                  <a:lnTo>
                    <a:pt x="0" y="7155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25445" cy="1287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1192047" y="5436528"/>
            <a:ext cx="6492240" cy="0"/>
          </a:xfrm>
          <a:prstGeom prst="line">
            <a:avLst/>
          </a:prstGeom>
          <a:ln cap="flat" w="9525">
            <a:solidFill>
              <a:srgbClr val="C0967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553411" y="377618"/>
            <a:ext cx="588222" cy="58822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3D7E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259300" y="135840"/>
            <a:ext cx="294111" cy="29411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0967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144422" y="4022838"/>
            <a:ext cx="9883872" cy="1199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79"/>
              </a:lnSpc>
            </a:pPr>
            <a:r>
              <a:rPr lang="en-US" b="true" sz="9353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26746" y="5593690"/>
            <a:ext cx="9069030" cy="1227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2"/>
              </a:lnSpc>
              <a:spcBef>
                <a:spcPct val="0"/>
              </a:spcBef>
            </a:pPr>
            <a:r>
              <a:rPr lang="en-US" sz="23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</a:t>
            </a:r>
            <a:r>
              <a:rPr lang="en-US" sz="23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believe our project will create a real impact and help many people. With your support and participation, we can make this vision a reality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44422" y="3268458"/>
            <a:ext cx="7081157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AI-Powered Weather Forecasting &amp; Secure Retail Web System 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26746" y="2437981"/>
            <a:ext cx="3252089" cy="678077"/>
            <a:chOff x="0" y="0"/>
            <a:chExt cx="4336119" cy="904103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4336119" cy="904103"/>
              <a:chOff x="0" y="0"/>
              <a:chExt cx="856517" cy="17858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56517" cy="178588"/>
              </a:xfrm>
              <a:custGeom>
                <a:avLst/>
                <a:gdLst/>
                <a:ahLst/>
                <a:cxnLst/>
                <a:rect r="r" b="b" t="t" l="l"/>
                <a:pathLst>
                  <a:path h="178588" w="856517">
                    <a:moveTo>
                      <a:pt x="89294" y="0"/>
                    </a:moveTo>
                    <a:lnTo>
                      <a:pt x="767223" y="0"/>
                    </a:lnTo>
                    <a:cubicBezTo>
                      <a:pt x="790906" y="0"/>
                      <a:pt x="813618" y="9408"/>
                      <a:pt x="830364" y="26154"/>
                    </a:cubicBezTo>
                    <a:cubicBezTo>
                      <a:pt x="847110" y="42900"/>
                      <a:pt x="856517" y="65612"/>
                      <a:pt x="856517" y="89294"/>
                    </a:cubicBezTo>
                    <a:lnTo>
                      <a:pt x="856517" y="89294"/>
                    </a:lnTo>
                    <a:cubicBezTo>
                      <a:pt x="856517" y="138610"/>
                      <a:pt x="816539" y="178588"/>
                      <a:pt x="767223" y="178588"/>
                    </a:cubicBezTo>
                    <a:lnTo>
                      <a:pt x="89294" y="178588"/>
                    </a:lnTo>
                    <a:cubicBezTo>
                      <a:pt x="65612" y="178588"/>
                      <a:pt x="42900" y="169180"/>
                      <a:pt x="26154" y="152435"/>
                    </a:cubicBezTo>
                    <a:cubicBezTo>
                      <a:pt x="9408" y="135689"/>
                      <a:pt x="0" y="112976"/>
                      <a:pt x="0" y="89294"/>
                    </a:cubicBezTo>
                    <a:lnTo>
                      <a:pt x="0" y="89294"/>
                    </a:lnTo>
                    <a:cubicBezTo>
                      <a:pt x="0" y="65612"/>
                      <a:pt x="9408" y="42900"/>
                      <a:pt x="26154" y="26154"/>
                    </a:cubicBezTo>
                    <a:cubicBezTo>
                      <a:pt x="42900" y="9408"/>
                      <a:pt x="65612" y="0"/>
                      <a:pt x="89294" y="0"/>
                    </a:cubicBezTo>
                    <a:close/>
                  </a:path>
                </a:pathLst>
              </a:custGeom>
              <a:solidFill>
                <a:srgbClr val="E45135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57150"/>
                <a:ext cx="856517" cy="23573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520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614863" y="185802"/>
              <a:ext cx="3106393" cy="4943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187"/>
                </a:lnSpc>
              </a:pPr>
              <a:r>
                <a:rPr lang="en-US" b="true" sz="2276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WeatherWise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DAGxy2VK5gw</dc:identifier>
  <dcterms:modified xsi:type="dcterms:W3CDTF">2011-08-01T06:04:30Z</dcterms:modified>
  <cp:revision>1</cp:revision>
  <dc:title>Act3_ProposalPitch_ITS120L_Grp4</dc:title>
</cp:coreProperties>
</file>

<file path=docProps/thumbnail.jpeg>
</file>